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>
        <p:scale>
          <a:sx n="103" d="100"/>
          <a:sy n="103" d="100"/>
        </p:scale>
        <p:origin x="1216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4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6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2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1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4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2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3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944A-611F-544F-A4C1-343BD181DEB1}" type="datetimeFigureOut">
              <a:rPr lang="en-US" smtClean="0"/>
              <a:t>2/23/24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2100-5F09-BA4C-A658-32D1CFD37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0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t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48B90CD7-39C0-1A3A-C11F-8FC304D76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9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22606"/>
            <a:ext cx="9144000" cy="4233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/>
            <a:r>
              <a:rPr lang="en-US" sz="1600" b="1" dirty="0">
                <a:solidFill>
                  <a:prstClr val="white"/>
                </a:solidFill>
                <a:latin typeface="Franklin Gothic Book"/>
                <a:cs typeface="Franklin Gothic Book"/>
              </a:rPr>
              <a:t>ASPIRATIONS FOR CHILDREN AND FAMILIES</a:t>
            </a: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03121" y="1142184"/>
            <a:ext cx="1780551" cy="70072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000" dirty="0">
                <a:latin typeface="Franklin Gothic Book"/>
                <a:cs typeface="Franklin Gothic Book"/>
              </a:rPr>
              <a:t>Access to formal and informal family supports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2343" y="1142184"/>
            <a:ext cx="1793776" cy="70072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000" dirty="0">
                <a:latin typeface="Franklin Gothic Book"/>
                <a:cs typeface="Franklin Gothic Book"/>
              </a:rPr>
              <a:t>Mental and physical health and wellbeing across </a:t>
            </a:r>
          </a:p>
          <a:p>
            <a:pPr algn="ctr"/>
            <a:r>
              <a:rPr lang="en-US" sz="1000" dirty="0">
                <a:latin typeface="Franklin Gothic Book"/>
                <a:cs typeface="Franklin Gothic Book"/>
              </a:rPr>
              <a:t>the lifespan</a:t>
            </a: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63707" y="1142184"/>
            <a:ext cx="1780551" cy="70072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000" dirty="0">
                <a:latin typeface="Franklin Gothic Book"/>
                <a:cs typeface="Franklin Gothic Book"/>
              </a:rPr>
              <a:t>Financial stability and economic mobility 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040" y="1142184"/>
            <a:ext cx="1780551" cy="70072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000" dirty="0">
                <a:latin typeface="Franklin Gothic Book"/>
                <a:cs typeface="Franklin Gothic Book"/>
              </a:rPr>
              <a:t>Loving and secure family relationships supported by foundational life skills</a:t>
            </a:r>
          </a:p>
        </p:txBody>
      </p:sp>
      <p:sp>
        <p:nvSpPr>
          <p:cNvPr id="11" name="Freeform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009242"/>
            <a:ext cx="9144000" cy="493450"/>
          </a:xfrm>
          <a:custGeom>
            <a:avLst/>
            <a:gdLst>
              <a:gd name="connsiteX0" fmla="*/ 0 w 3428098"/>
              <a:gd name="connsiteY0" fmla="*/ 0 h 2056859"/>
              <a:gd name="connsiteX1" fmla="*/ 3428098 w 3428098"/>
              <a:gd name="connsiteY1" fmla="*/ 0 h 2056859"/>
              <a:gd name="connsiteX2" fmla="*/ 3428098 w 3428098"/>
              <a:gd name="connsiteY2" fmla="*/ 2056859 h 2056859"/>
              <a:gd name="connsiteX3" fmla="*/ 0 w 3428098"/>
              <a:gd name="connsiteY3" fmla="*/ 2056859 h 2056859"/>
              <a:gd name="connsiteX4" fmla="*/ 0 w 3428098"/>
              <a:gd name="connsiteY4" fmla="*/ 0 h 205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8098" h="2056859">
                <a:moveTo>
                  <a:pt x="0" y="0"/>
                </a:moveTo>
                <a:lnTo>
                  <a:pt x="3428098" y="0"/>
                </a:lnTo>
                <a:lnTo>
                  <a:pt x="3428098" y="2056859"/>
                </a:lnTo>
                <a:lnTo>
                  <a:pt x="0" y="205685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320" tIns="45720" rIns="274320" bIns="9906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COMPREHENSIVE PRIMARY PREVENTION ECOSYSTEM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7137" y="3062783"/>
            <a:ext cx="1071222" cy="110867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 defTabSz="914400"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Mindsets</a:t>
            </a:r>
            <a:r>
              <a:rPr lang="en-US" sz="1000" dirty="0">
                <a:solidFill>
                  <a:prstClr val="black"/>
                </a:solidFill>
                <a:latin typeface="Franklin Gothic Book"/>
                <a:cs typeface="Franklin Gothic Book"/>
              </a:rPr>
              <a:t> advocate for cross-sector solutions that support positive childhoods for       all children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47639"/>
            <a:ext cx="9144000" cy="32318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*Families can include biological, foster, adoptive and stepparents, grandparents and other caregiving kin, legal and informal guardians, and children and youth</a:t>
            </a:r>
          </a:p>
        </p:txBody>
      </p:sp>
      <p:sp>
        <p:nvSpPr>
          <p:cNvPr id="16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6086" y="3062783"/>
            <a:ext cx="1084511" cy="110867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 defTabSz="9144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Formal</a:t>
            </a:r>
            <a:r>
              <a:rPr lang="en-US" sz="1000" dirty="0">
                <a:solidFill>
                  <a:prstClr val="black"/>
                </a:solidFill>
                <a:latin typeface="Franklin Gothic Book"/>
                <a:cs typeface="Franklin Gothic Book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goals</a:t>
            </a:r>
            <a:r>
              <a:rPr lang="en-US" sz="1000" dirty="0">
                <a:solidFill>
                  <a:prstClr val="black"/>
                </a:solidFill>
                <a:latin typeface="Franklin Gothic Book"/>
                <a:cs typeface="Franklin Gothic Book"/>
              </a:rPr>
              <a:t> advance primary prevention for all children and families with accountability</a:t>
            </a:r>
          </a:p>
        </p:txBody>
      </p:sp>
      <p:sp>
        <p:nvSpPr>
          <p:cNvPr id="17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51418" y="3062783"/>
            <a:ext cx="1161948" cy="110867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 defTabSz="91440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Decision-making </a:t>
            </a:r>
            <a:r>
              <a:rPr lang="en-US" sz="1000" dirty="0">
                <a:solidFill>
                  <a:prstClr val="black"/>
                </a:solidFill>
                <a:latin typeface="Franklin Gothic Book"/>
                <a:cs typeface="Franklin Gothic Book"/>
              </a:rPr>
              <a:t>engages families* and uses evidence, rapid feedback, and an equity approach</a:t>
            </a:r>
          </a:p>
        </p:txBody>
      </p:sp>
      <p:sp>
        <p:nvSpPr>
          <p:cNvPr id="18" name="TextBox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75698" y="3062783"/>
            <a:ext cx="1152013" cy="110867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 defTabSz="914400"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Policies and practices</a:t>
            </a:r>
            <a:r>
              <a:rPr lang="en-US" sz="1000" dirty="0">
                <a:solidFill>
                  <a:prstClr val="black"/>
                </a:solidFill>
                <a:latin typeface="Franklin Gothic Book"/>
                <a:cs typeface="Franklin Gothic Book"/>
              </a:rPr>
              <a:t> are designed and implemented to support positive childhoods for   all children</a:t>
            </a:r>
          </a:p>
        </p:txBody>
      </p:sp>
      <p:sp>
        <p:nvSpPr>
          <p:cNvPr id="19" name="TextBox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43919" y="3039177"/>
            <a:ext cx="1337242" cy="110867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 defTabSz="9144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Connections</a:t>
            </a:r>
            <a:r>
              <a:rPr lang="en-US" sz="1000" dirty="0">
                <a:solidFill>
                  <a:prstClr val="black"/>
                </a:solidFill>
                <a:latin typeface="Franklin Gothic Book"/>
                <a:cs typeface="Franklin Gothic Book"/>
              </a:rPr>
              <a:t> enable diverse partners to share information, resources, and to collaborate</a:t>
            </a:r>
          </a:p>
        </p:txBody>
      </p:sp>
      <p:sp>
        <p:nvSpPr>
          <p:cNvPr id="20" name="TextBox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72812" y="3062783"/>
            <a:ext cx="1252960" cy="110867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 defTabSz="914400">
              <a:spcBef>
                <a:spcPts val="1800"/>
              </a:spcBef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Leaders and staff </a:t>
            </a:r>
            <a:r>
              <a:rPr lang="en-US" sz="1000" dirty="0">
                <a:solidFill>
                  <a:prstClr val="black"/>
                </a:solidFill>
                <a:latin typeface="Franklin Gothic Book"/>
                <a:cs typeface="Franklin Gothic Book"/>
              </a:rPr>
              <a:t>are diverse and have the capacity and wellbeing to support positive childhoods for all children</a:t>
            </a:r>
          </a:p>
        </p:txBody>
      </p:sp>
      <p:sp>
        <p:nvSpPr>
          <p:cNvPr id="21" name="TextBox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86493" y="3062783"/>
            <a:ext cx="1318228" cy="110867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000" b="1" dirty="0">
                <a:latin typeface="Franklin Gothic Book"/>
                <a:cs typeface="Franklin Gothic Book"/>
              </a:rPr>
              <a:t>Family supports, opportunities, and environments </a:t>
            </a:r>
            <a:r>
              <a:rPr lang="en-US" sz="1000" dirty="0">
                <a:latin typeface="Franklin Gothic Book"/>
                <a:cs typeface="Franklin Gothic Book"/>
              </a:rPr>
              <a:t>are accessible to and meeting the needs of all families</a:t>
            </a:r>
          </a:p>
        </p:txBody>
      </p:sp>
      <p:sp>
        <p:nvSpPr>
          <p:cNvPr id="22" name="TextBox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38324" y="2502691"/>
            <a:ext cx="3653305" cy="56009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PREVENTION STRUCTURES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cs typeface="Franklin Gothic Book"/>
            </a:endParaRPr>
          </a:p>
        </p:txBody>
      </p:sp>
      <p:sp>
        <p:nvSpPr>
          <p:cNvPr id="23" name="TextBox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91630" y="2479086"/>
            <a:ext cx="2762953" cy="56009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PREVENTION RESOURCES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cs typeface="Franklin Gothic Book"/>
            </a:endParaRPr>
          </a:p>
        </p:txBody>
      </p:sp>
      <p:sp>
        <p:nvSpPr>
          <p:cNvPr id="24" name="Freeform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583" y="4467982"/>
            <a:ext cx="9144000" cy="400350"/>
          </a:xfrm>
          <a:custGeom>
            <a:avLst/>
            <a:gdLst>
              <a:gd name="connsiteX0" fmla="*/ 0 w 3428098"/>
              <a:gd name="connsiteY0" fmla="*/ 0 h 2056859"/>
              <a:gd name="connsiteX1" fmla="*/ 3428098 w 3428098"/>
              <a:gd name="connsiteY1" fmla="*/ 0 h 2056859"/>
              <a:gd name="connsiteX2" fmla="*/ 3428098 w 3428098"/>
              <a:gd name="connsiteY2" fmla="*/ 2056859 h 2056859"/>
              <a:gd name="connsiteX3" fmla="*/ 0 w 3428098"/>
              <a:gd name="connsiteY3" fmla="*/ 2056859 h 2056859"/>
              <a:gd name="connsiteX4" fmla="*/ 0 w 3428098"/>
              <a:gd name="connsiteY4" fmla="*/ 0 h 205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8098" h="2056859">
                <a:moveTo>
                  <a:pt x="0" y="0"/>
                </a:moveTo>
                <a:lnTo>
                  <a:pt x="3428098" y="0"/>
                </a:lnTo>
                <a:lnTo>
                  <a:pt x="3428098" y="2056859"/>
                </a:lnTo>
                <a:lnTo>
                  <a:pt x="0" y="205685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320" tIns="45720" rIns="274320" bIns="9906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Franklin Gothic Book"/>
                <a:cs typeface="Franklin Gothic Book"/>
              </a:rPr>
              <a:t>[ENTITY NAME]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STRATEGIES</a:t>
            </a:r>
          </a:p>
        </p:txBody>
      </p:sp>
      <p:sp>
        <p:nvSpPr>
          <p:cNvPr id="25" name="Freeform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077475"/>
            <a:ext cx="9144000" cy="493450"/>
          </a:xfrm>
          <a:custGeom>
            <a:avLst/>
            <a:gdLst>
              <a:gd name="connsiteX0" fmla="*/ 0 w 3428098"/>
              <a:gd name="connsiteY0" fmla="*/ 0 h 2056859"/>
              <a:gd name="connsiteX1" fmla="*/ 3428098 w 3428098"/>
              <a:gd name="connsiteY1" fmla="*/ 0 h 2056859"/>
              <a:gd name="connsiteX2" fmla="*/ 3428098 w 3428098"/>
              <a:gd name="connsiteY2" fmla="*/ 2056859 h 2056859"/>
              <a:gd name="connsiteX3" fmla="*/ 0 w 3428098"/>
              <a:gd name="connsiteY3" fmla="*/ 2056859 h 2056859"/>
              <a:gd name="connsiteX4" fmla="*/ 0 w 3428098"/>
              <a:gd name="connsiteY4" fmla="*/ 0 h 205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8098" h="2056859">
                <a:moveTo>
                  <a:pt x="0" y="0"/>
                </a:moveTo>
                <a:lnTo>
                  <a:pt x="3428098" y="0"/>
                </a:lnTo>
                <a:lnTo>
                  <a:pt x="3428098" y="2056859"/>
                </a:lnTo>
                <a:lnTo>
                  <a:pt x="0" y="205685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320" tIns="45720" rIns="274320" bIns="9906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Franklin Gothic Book"/>
                <a:cs typeface="Franklin Gothic Book"/>
              </a:rPr>
              <a:t>[ENTITY NAME] VALUES, BELIEFS, AND APPROACHES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cs typeface="Franklin Gothic Book"/>
            </a:endParaRPr>
          </a:p>
        </p:txBody>
      </p:sp>
      <p:sp>
        <p:nvSpPr>
          <p:cNvPr id="26" name="TextBox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9409" y="4929683"/>
            <a:ext cx="1591340" cy="83823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1000" dirty="0"/>
              <a:t>Insert strategies here</a:t>
            </a:r>
          </a:p>
        </p:txBody>
      </p:sp>
      <p:sp>
        <p:nvSpPr>
          <p:cNvPr id="27" name="TextBox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3923" y="4929683"/>
            <a:ext cx="1354900" cy="83823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1000" dirty="0"/>
              <a:t>Insert strategies here</a:t>
            </a:r>
          </a:p>
        </p:txBody>
      </p:sp>
      <p:sp>
        <p:nvSpPr>
          <p:cNvPr id="28" name="TextBox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0439" y="4929683"/>
            <a:ext cx="1662214" cy="83823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1000" dirty="0"/>
              <a:t>Insert strategies here</a:t>
            </a:r>
          </a:p>
        </p:txBody>
      </p:sp>
      <p:sp>
        <p:nvSpPr>
          <p:cNvPr id="29" name="TextBox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21258" y="4929683"/>
            <a:ext cx="1354900" cy="83823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1000" dirty="0"/>
              <a:t>Insert strategies here</a:t>
            </a:r>
          </a:p>
        </p:txBody>
      </p:sp>
      <p:sp>
        <p:nvSpPr>
          <p:cNvPr id="30" name="TextBox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7832" y="4929683"/>
            <a:ext cx="1354900" cy="83823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en-US" sz="1000" dirty="0"/>
              <a:t>Insert strategies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48461B-E4A8-E5F8-F7DB-6F55ACF10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81" y="39245"/>
            <a:ext cx="991319" cy="2478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8E59AF-F26A-A915-66BE-780E64FCEDBF}"/>
              </a:ext>
            </a:extLst>
          </p:cNvPr>
          <p:cNvSpPr txBox="1"/>
          <p:nvPr/>
        </p:nvSpPr>
        <p:spPr>
          <a:xfrm>
            <a:off x="2834" y="147231"/>
            <a:ext cx="9144000" cy="6226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 algn="ctr"/>
            <a:r>
              <a:rPr lang="en-US" sz="1600" b="1" dirty="0">
                <a:solidFill>
                  <a:prstClr val="black"/>
                </a:solidFill>
                <a:latin typeface="Franklin Gothic Book"/>
                <a:cs typeface="Franklin Gothic Book"/>
              </a:rPr>
              <a:t>NORTH STAR: All children and families are living a purposeful and happy life with hope for the future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E08A0-7FC9-7863-11F8-46F6818C3F84}"/>
              </a:ext>
            </a:extLst>
          </p:cNvPr>
          <p:cNvSpPr txBox="1"/>
          <p:nvPr/>
        </p:nvSpPr>
        <p:spPr>
          <a:xfrm>
            <a:off x="-1" y="2514587"/>
            <a:ext cx="27482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SHARED VALUE FOR PREVENTION</a:t>
            </a:r>
          </a:p>
        </p:txBody>
      </p:sp>
    </p:spTree>
    <p:extLst>
      <p:ext uri="{BB962C8B-B14F-4D97-AF65-F5344CB8AC3E}">
        <p14:creationId xmlns:p14="http://schemas.microsoft.com/office/powerpoint/2010/main" val="211860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10069</TotalTime>
  <Words>225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Franklin Gothic Book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Bishop</dc:creator>
  <cp:lastModifiedBy>Kalina Hug</cp:lastModifiedBy>
  <cp:revision>12</cp:revision>
  <dcterms:created xsi:type="dcterms:W3CDTF">2023-06-30T20:21:01Z</dcterms:created>
  <dcterms:modified xsi:type="dcterms:W3CDTF">2024-02-23T17:36:49Z</dcterms:modified>
</cp:coreProperties>
</file>